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15" r:id="rId3"/>
    <p:sldId id="314" r:id="rId4"/>
    <p:sldId id="287" r:id="rId5"/>
    <p:sldId id="316" r:id="rId6"/>
    <p:sldId id="313" r:id="rId7"/>
    <p:sldId id="281" r:id="rId8"/>
    <p:sldId id="288" r:id="rId9"/>
    <p:sldId id="291" r:id="rId10"/>
    <p:sldId id="296" r:id="rId11"/>
    <p:sldId id="284" r:id="rId12"/>
    <p:sldId id="311" r:id="rId13"/>
    <p:sldId id="297" r:id="rId14"/>
    <p:sldId id="298" r:id="rId15"/>
    <p:sldId id="283" r:id="rId16"/>
    <p:sldId id="286" r:id="rId17"/>
    <p:sldId id="301" r:id="rId18"/>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5-11-2019</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5-11-2019</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6</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9</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5-11-2019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5-11-2019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5-11-2019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5-11-2019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5-11-2019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5-11-2019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nl.wikipedia.org/w/index.php?title=Kooirollen&amp;action=edit&amp;redlink=1" TargetMode="External"/><Relationship Id="rId3" Type="http://schemas.openxmlformats.org/officeDocument/2006/relationships/hyperlink" Target="https://nl.wikipedia.org/w/index.php?title=Ganzevoet_(gereedschap)&amp;action=edit&amp;redlink=1" TargetMode="External"/><Relationship Id="rId7" Type="http://schemas.openxmlformats.org/officeDocument/2006/relationships/hyperlink" Target="https://nl.wikipedia.org/w/index.php?title=Wiedeg&amp;action=edit&amp;redlink=1" TargetMode="External"/><Relationship Id="rId2" Type="http://schemas.openxmlformats.org/officeDocument/2006/relationships/hyperlink" Target="https://nl.wikipedia.org/wiki/Schoffel" TargetMode="External"/><Relationship Id="rId1" Type="http://schemas.openxmlformats.org/officeDocument/2006/relationships/slideLayout" Target="../slideLayouts/slideLayout2.xml"/><Relationship Id="rId6" Type="http://schemas.openxmlformats.org/officeDocument/2006/relationships/hyperlink" Target="https://nl.wikipedia.org/w/index.php?title=Torsiewieders&amp;action=edit&amp;redlink=1" TargetMode="External"/><Relationship Id="rId5" Type="http://schemas.openxmlformats.org/officeDocument/2006/relationships/hyperlink" Target="https://nl.wikipedia.org/w/index.php?title=Vingerwieders&amp;action=edit&amp;redlink=1" TargetMode="External"/><Relationship Id="rId4" Type="http://schemas.openxmlformats.org/officeDocument/2006/relationships/hyperlink" Target="https://nl.wikipedia.org/w/index.php?title=Triltanden&amp;action=edit&amp;redlink=1" TargetMode="External"/><Relationship Id="rId9" Type="http://schemas.openxmlformats.org/officeDocument/2006/relationships/hyperlink" Target="https://nl.wikipedia.org/w/index.php?title=Octopus_(gereedschap)&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a:t>Mechanische onkruidbestrijding</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3200" dirty="0"/>
          </a:p>
        </p:txBody>
      </p:sp>
    </p:spTree>
    <p:extLst>
      <p:ext uri="{BB962C8B-B14F-4D97-AF65-F5344CB8AC3E}">
        <p14:creationId xmlns:p14="http://schemas.microsoft.com/office/powerpoint/2010/main" val="268672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256016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277427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3200" dirty="0"/>
          </a:p>
        </p:txBody>
      </p:sp>
    </p:spTree>
    <p:extLst>
      <p:ext uri="{BB962C8B-B14F-4D97-AF65-F5344CB8AC3E}">
        <p14:creationId xmlns:p14="http://schemas.microsoft.com/office/powerpoint/2010/main" val="312354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endParaRPr lang="nl-NL" sz="3200" dirty="0"/>
          </a:p>
        </p:txBody>
      </p:sp>
    </p:spTree>
    <p:extLst>
      <p:ext uri="{BB962C8B-B14F-4D97-AF65-F5344CB8AC3E}">
        <p14:creationId xmlns:p14="http://schemas.microsoft.com/office/powerpoint/2010/main" val="60027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sp>
        <p:nvSpPr>
          <p:cNvPr id="2" name="Tijdelijke aanduiding voor inhoud 1"/>
          <p:cNvSpPr>
            <a:spLocks noGrp="1"/>
          </p:cNvSpPr>
          <p:nvPr>
            <p:ph idx="1"/>
          </p:nvPr>
        </p:nvSpPr>
        <p:spPr/>
        <p:txBody>
          <a:bodyPr/>
          <a:lstStyle/>
          <a:p>
            <a:endParaRPr lang="nl-NL"/>
          </a:p>
        </p:txBody>
      </p:sp>
    </p:spTree>
    <p:extLst>
      <p:ext uri="{BB962C8B-B14F-4D97-AF65-F5344CB8AC3E}">
        <p14:creationId xmlns:p14="http://schemas.microsoft.com/office/powerpoint/2010/main" val="348363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a:p>
        </p:txBody>
      </p:sp>
    </p:spTree>
    <p:extLst>
      <p:ext uri="{BB962C8B-B14F-4D97-AF65-F5344CB8AC3E}">
        <p14:creationId xmlns:p14="http://schemas.microsoft.com/office/powerpoint/2010/main" val="151801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lvl="1"/>
            <a:endParaRPr lang="nl-NL" dirty="0"/>
          </a:p>
        </p:txBody>
      </p:sp>
    </p:spTree>
    <p:extLst>
      <p:ext uri="{BB962C8B-B14F-4D97-AF65-F5344CB8AC3E}">
        <p14:creationId xmlns:p14="http://schemas.microsoft.com/office/powerpoint/2010/main" val="25708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D2E6-34F8-47D4-930F-63E482F697CF}"/>
              </a:ext>
            </a:extLst>
          </p:cNvPr>
          <p:cNvSpPr>
            <a:spLocks noGrp="1"/>
          </p:cNvSpPr>
          <p:nvPr>
            <p:ph type="title"/>
          </p:nvPr>
        </p:nvSpPr>
        <p:spPr/>
        <p:txBody>
          <a:bodyPr/>
          <a:lstStyle/>
          <a:p>
            <a:r>
              <a:rPr lang="nl-NL" dirty="0" err="1"/>
              <a:t>wiedeg</a:t>
            </a:r>
            <a:endParaRPr lang="nl-NL" dirty="0"/>
          </a:p>
        </p:txBody>
      </p:sp>
      <p:pic>
        <p:nvPicPr>
          <p:cNvPr id="4" name="Tijdelijke aanduiding voor inhoud 3">
            <a:extLst>
              <a:ext uri="{FF2B5EF4-FFF2-40B4-BE49-F238E27FC236}">
                <a16:creationId xmlns:a16="http://schemas.microsoft.com/office/drawing/2014/main" id="{C40610DA-7569-41FA-85B7-A22D9647D035}"/>
              </a:ext>
            </a:extLst>
          </p:cNvPr>
          <p:cNvPicPr>
            <a:picLocks noGrp="1" noChangeAspect="1"/>
          </p:cNvPicPr>
          <p:nvPr>
            <p:ph idx="1"/>
          </p:nvPr>
        </p:nvPicPr>
        <p:blipFill>
          <a:blip r:embed="rId2"/>
          <a:stretch>
            <a:fillRect/>
          </a:stretch>
        </p:blipFill>
        <p:spPr>
          <a:xfrm>
            <a:off x="2051050" y="2286397"/>
            <a:ext cx="6635750" cy="2750343"/>
          </a:xfrm>
          <a:prstGeom prst="rect">
            <a:avLst/>
          </a:prstGeom>
        </p:spPr>
      </p:pic>
    </p:spTree>
    <p:extLst>
      <p:ext uri="{BB962C8B-B14F-4D97-AF65-F5344CB8AC3E}">
        <p14:creationId xmlns:p14="http://schemas.microsoft.com/office/powerpoint/2010/main" val="333864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Wied eggen</a:t>
            </a:r>
          </a:p>
        </p:txBody>
      </p:sp>
      <p:sp>
        <p:nvSpPr>
          <p:cNvPr id="3" name="Tijdelijke aanduiding voor inhoud 2"/>
          <p:cNvSpPr>
            <a:spLocks noGrp="1"/>
          </p:cNvSpPr>
          <p:nvPr>
            <p:ph idx="1"/>
          </p:nvPr>
        </p:nvSpPr>
        <p:spPr>
          <a:xfrm>
            <a:off x="1331640" y="1196752"/>
            <a:ext cx="7355160" cy="4929411"/>
          </a:xfrm>
        </p:spPr>
        <p:txBody>
          <a:bodyPr>
            <a:normAutofit fontScale="62500" lnSpcReduction="20000"/>
          </a:bodyPr>
          <a:lstStyle/>
          <a:p>
            <a:pPr marL="0" indent="0">
              <a:buNone/>
            </a:pPr>
            <a:r>
              <a:rPr lang="nl-NL" dirty="0"/>
              <a:t>Enkele dagen na het zaaien. Eggen geeft een goed uitgangspunt voor de verdere onkruidbestrijding. De </a:t>
            </a:r>
            <a:r>
              <a:rPr lang="nl-NL" dirty="0" err="1"/>
              <a:t>egdiepte</a:t>
            </a:r>
            <a:r>
              <a:rPr lang="nl-NL" dirty="0"/>
              <a:t> moet ongeveer 2 cm minder zijn dan de zaaidiepte om plantuitval te voorkomen. Eggen bestrijdt vroeg kiemende onkruiden en het zaaibed wordt homogener, waardoor later kiemende onkruiden homogener van grootte zijn. Een homogene uitgangssituatie maakt de mogelijkheden een dosering te verlagen groter. In een koud voorjaar kan het meer dan twee weken duren voor de maïs opkomt. Tijd genoeg om het eggen te herhalen.</a:t>
            </a:r>
            <a:br>
              <a:rPr lang="nl-NL" dirty="0"/>
            </a:br>
            <a:br>
              <a:rPr lang="nl-NL" dirty="0"/>
            </a:br>
            <a:r>
              <a:rPr lang="nl-NL" dirty="0"/>
              <a:t>Eggen kan uiterlijk tot de eerste punten van de maïsplanten boven het maaiveld komen. Tussen opkomst en het tweebladstadium is het gewas gevoelig voor eggen. Bij biologische teelt is eggen in dit stadium nodig. De rijsnelheid moet dan worden aangepast aan de grootte van het gewas en ligt een stuk lager dan bij voor opkomst eggen. Bij vlak na opkomst eggen moet rekening worden gehouden met plantverlies (circa 10%). Als de maïs groter is (3-5 bladstadium) is het gewas minder kwetsbaar</a:t>
            </a:r>
          </a:p>
        </p:txBody>
      </p:sp>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schoffelmachine</a:t>
            </a:r>
          </a:p>
        </p:txBody>
      </p:sp>
      <p:sp>
        <p:nvSpPr>
          <p:cNvPr id="3" name="Tijdelijke aanduiding voor inhoud 2"/>
          <p:cNvSpPr>
            <a:spLocks noGrp="1"/>
          </p:cNvSpPr>
          <p:nvPr>
            <p:ph idx="1"/>
          </p:nvPr>
        </p:nvSpPr>
        <p:spPr/>
        <p:txBody>
          <a:bodyPr/>
          <a:lstStyle/>
          <a:p>
            <a:pPr marL="0" indent="0">
              <a:buNone/>
            </a:pPr>
            <a:endParaRPr lang="nl-NL" dirty="0"/>
          </a:p>
          <a:p>
            <a:endParaRPr lang="nl-NL" dirty="0"/>
          </a:p>
        </p:txBody>
      </p:sp>
      <p:pic>
        <p:nvPicPr>
          <p:cNvPr id="4" name="Afbeelding 3">
            <a:extLst>
              <a:ext uri="{FF2B5EF4-FFF2-40B4-BE49-F238E27FC236}">
                <a16:creationId xmlns:a16="http://schemas.microsoft.com/office/drawing/2014/main" id="{F38AAB56-6A07-459E-8C4F-7245E1349A33}"/>
              </a:ext>
            </a:extLst>
          </p:cNvPr>
          <p:cNvPicPr>
            <a:picLocks noChangeAspect="1"/>
          </p:cNvPicPr>
          <p:nvPr/>
        </p:nvPicPr>
        <p:blipFill>
          <a:blip r:embed="rId2"/>
          <a:stretch>
            <a:fillRect/>
          </a:stretch>
        </p:blipFill>
        <p:spPr>
          <a:xfrm>
            <a:off x="2483768" y="2204864"/>
            <a:ext cx="4809914" cy="2878063"/>
          </a:xfrm>
          <a:prstGeom prst="rect">
            <a:avLst/>
          </a:prstGeom>
        </p:spPr>
      </p:pic>
    </p:spTree>
    <p:extLst>
      <p:ext uri="{BB962C8B-B14F-4D97-AF65-F5344CB8AC3E}">
        <p14:creationId xmlns:p14="http://schemas.microsoft.com/office/powerpoint/2010/main" val="233121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1C582-2081-4794-84CE-F2AC1452924E}"/>
              </a:ext>
            </a:extLst>
          </p:cNvPr>
          <p:cNvSpPr>
            <a:spLocks noGrp="1"/>
          </p:cNvSpPr>
          <p:nvPr>
            <p:ph type="title"/>
          </p:nvPr>
        </p:nvSpPr>
        <p:spPr/>
        <p:txBody>
          <a:bodyPr/>
          <a:lstStyle/>
          <a:p>
            <a:r>
              <a:rPr lang="nl-NL" dirty="0"/>
              <a:t>schoffelmachine</a:t>
            </a:r>
          </a:p>
        </p:txBody>
      </p:sp>
      <p:sp>
        <p:nvSpPr>
          <p:cNvPr id="3" name="Tijdelijke aanduiding voor inhoud 2">
            <a:extLst>
              <a:ext uri="{FF2B5EF4-FFF2-40B4-BE49-F238E27FC236}">
                <a16:creationId xmlns:a16="http://schemas.microsoft.com/office/drawing/2014/main" id="{59CCC9FC-602E-439A-85B4-45D54D930136}"/>
              </a:ext>
            </a:extLst>
          </p:cNvPr>
          <p:cNvSpPr>
            <a:spLocks noGrp="1"/>
          </p:cNvSpPr>
          <p:nvPr>
            <p:ph idx="1"/>
          </p:nvPr>
        </p:nvSpPr>
        <p:spPr>
          <a:xfrm>
            <a:off x="1043608" y="1196752"/>
            <a:ext cx="7643192" cy="4929411"/>
          </a:xfrm>
        </p:spPr>
        <p:txBody>
          <a:bodyPr>
            <a:normAutofit fontScale="85000" lnSpcReduction="10000"/>
          </a:bodyPr>
          <a:lstStyle/>
          <a:p>
            <a:r>
              <a:rPr lang="nl-NL" dirty="0"/>
              <a:t>De schoffelmachine is voorzien van </a:t>
            </a:r>
            <a:r>
              <a:rPr lang="nl-NL" dirty="0">
                <a:hlinkClick r:id="rId2" tooltip="Schoffel"/>
              </a:rPr>
              <a:t>schoffelmessen</a:t>
            </a:r>
            <a:r>
              <a:rPr lang="nl-NL" dirty="0"/>
              <a:t>, die het onkruid afsnijden tegen de grond. Een aanvullende bewerking zoals een </a:t>
            </a:r>
            <a:r>
              <a:rPr lang="nl-NL" dirty="0" err="1">
                <a:hlinkClick r:id="rId3" tooltip="Ganzevoet (gereedschap) (de pagina bestaat niet)"/>
              </a:rPr>
              <a:t>ganzevoet</a:t>
            </a:r>
            <a:r>
              <a:rPr lang="nl-NL" dirty="0"/>
              <a:t> die al dan niet aan </a:t>
            </a:r>
            <a:r>
              <a:rPr lang="nl-NL" dirty="0">
                <a:hlinkClick r:id="rId4" tooltip="Triltanden (de pagina bestaat niet)"/>
              </a:rPr>
              <a:t>triltanden</a:t>
            </a:r>
            <a:r>
              <a:rPr lang="nl-NL" dirty="0"/>
              <a:t> vastzit, zorgt ervoor dat de wortels van het onkruid losgewoeld worden. Voor het verwijderen van onkruid dat </a:t>
            </a:r>
            <a:r>
              <a:rPr lang="nl-NL" i="1" dirty="0"/>
              <a:t>in</a:t>
            </a:r>
            <a:r>
              <a:rPr lang="nl-NL" dirty="0"/>
              <a:t> de rij staat, worden </a:t>
            </a:r>
            <a:r>
              <a:rPr lang="nl-NL" dirty="0">
                <a:hlinkClick r:id="rId5" tooltip="Vingerwieders (de pagina bestaat niet)"/>
              </a:rPr>
              <a:t>vingerwieders</a:t>
            </a:r>
            <a:r>
              <a:rPr lang="nl-NL" dirty="0"/>
              <a:t> en/of </a:t>
            </a:r>
            <a:r>
              <a:rPr lang="nl-NL" dirty="0">
                <a:hlinkClick r:id="rId6" tooltip="Torsiewieders (de pagina bestaat niet)"/>
              </a:rPr>
              <a:t>torsiewieders</a:t>
            </a:r>
            <a:r>
              <a:rPr lang="nl-NL" dirty="0"/>
              <a:t> gebruikt. Ook zijn er machines met </a:t>
            </a:r>
            <a:r>
              <a:rPr lang="nl-NL" dirty="0" err="1">
                <a:hlinkClick r:id="rId7" tooltip="Wiedeg (de pagina bestaat niet)"/>
              </a:rPr>
              <a:t>wiedeg</a:t>
            </a:r>
            <a:r>
              <a:rPr lang="nl-NL" dirty="0"/>
              <a:t>-elementen, </a:t>
            </a:r>
            <a:r>
              <a:rPr lang="nl-NL" dirty="0">
                <a:hlinkClick r:id="rId8" tooltip="Kooirollen (de pagina bestaat niet)"/>
              </a:rPr>
              <a:t>kooirollen</a:t>
            </a:r>
            <a:r>
              <a:rPr lang="nl-NL" dirty="0"/>
              <a:t> of met zogenaamde </a:t>
            </a:r>
            <a:r>
              <a:rPr lang="nl-NL" dirty="0">
                <a:hlinkClick r:id="rId9" tooltip="Octopus (gereedschap) (de pagina bestaat niet)"/>
              </a:rPr>
              <a:t>octopussen</a:t>
            </a:r>
            <a:r>
              <a:rPr lang="nl-NL" dirty="0"/>
              <a:t>.</a:t>
            </a:r>
          </a:p>
          <a:p>
            <a:r>
              <a:rPr lang="nl-NL" dirty="0"/>
              <a:t>Schoffelmachines kunnen 4, 6, 8, of 12 rijen in één werkgang schoffelen. Machines die breder zijn dan 3 meter hebben een hydraulisch inklapsysteem voor het transport over de weg.</a:t>
            </a:r>
          </a:p>
          <a:p>
            <a:endParaRPr lang="nl-NL" dirty="0"/>
          </a:p>
        </p:txBody>
      </p:sp>
    </p:spTree>
    <p:extLst>
      <p:ext uri="{BB962C8B-B14F-4D97-AF65-F5344CB8AC3E}">
        <p14:creationId xmlns:p14="http://schemas.microsoft.com/office/powerpoint/2010/main" val="229575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Rijen frees</a:t>
            </a:r>
          </a:p>
        </p:txBody>
      </p:sp>
      <p:pic>
        <p:nvPicPr>
          <p:cNvPr id="4" name="Tijdelijke aanduiding voor inhoud 3">
            <a:extLst>
              <a:ext uri="{FF2B5EF4-FFF2-40B4-BE49-F238E27FC236}">
                <a16:creationId xmlns:a16="http://schemas.microsoft.com/office/drawing/2014/main" id="{EFA66FD1-2FB3-408B-99A1-67AF640AE9C2}"/>
              </a:ext>
            </a:extLst>
          </p:cNvPr>
          <p:cNvPicPr>
            <a:picLocks noGrp="1" noChangeAspect="1"/>
          </p:cNvPicPr>
          <p:nvPr>
            <p:ph idx="1"/>
          </p:nvPr>
        </p:nvPicPr>
        <p:blipFill>
          <a:blip r:embed="rId3"/>
          <a:stretch>
            <a:fillRect/>
          </a:stretch>
        </p:blipFill>
        <p:spPr>
          <a:xfrm>
            <a:off x="1408906" y="1199356"/>
            <a:ext cx="6696075" cy="4924425"/>
          </a:xfrm>
          <a:prstGeom prst="rect">
            <a:avLst/>
          </a:prstGeom>
        </p:spPr>
      </p:pic>
    </p:spTree>
    <p:extLst>
      <p:ext uri="{BB962C8B-B14F-4D97-AF65-F5344CB8AC3E}">
        <p14:creationId xmlns:p14="http://schemas.microsoft.com/office/powerpoint/2010/main" val="387487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6" name="Tijdelijke aanduiding voor inhoud 5"/>
          <p:cNvSpPr>
            <a:spLocks noGrp="1"/>
          </p:cNvSpPr>
          <p:nvPr>
            <p:ph idx="1"/>
          </p:nvPr>
        </p:nvSpPr>
        <p:spPr/>
        <p:txBody>
          <a:bodyPr/>
          <a:lstStyle/>
          <a:p>
            <a:endParaRPr lang="nl-NL"/>
          </a:p>
        </p:txBody>
      </p:sp>
    </p:spTree>
    <p:extLst>
      <p:ext uri="{BB962C8B-B14F-4D97-AF65-F5344CB8AC3E}">
        <p14:creationId xmlns:p14="http://schemas.microsoft.com/office/powerpoint/2010/main" val="333397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36424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457200" lvl="1" indent="0">
              <a:buNone/>
            </a:pPr>
            <a:endParaRPr lang="nl-NL" dirty="0"/>
          </a:p>
        </p:txBody>
      </p:sp>
    </p:spTree>
    <p:extLst>
      <p:ext uri="{BB962C8B-B14F-4D97-AF65-F5344CB8AC3E}">
        <p14:creationId xmlns:p14="http://schemas.microsoft.com/office/powerpoint/2010/main" val="299448741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2687</TotalTime>
  <Words>682</Words>
  <Application>Microsoft Office PowerPoint</Application>
  <PresentationFormat>Diavoorstelling (4:3)</PresentationFormat>
  <Paragraphs>37</Paragraphs>
  <Slides>17</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Kantoorthema</vt:lpstr>
      <vt:lpstr>Mechanische onkruidbestrijding</vt:lpstr>
      <vt:lpstr>wiedeg</vt:lpstr>
      <vt:lpstr>Wied eggen</vt:lpstr>
      <vt:lpstr>schoffelmachine</vt:lpstr>
      <vt:lpstr>schoffelmachine</vt:lpstr>
      <vt:lpstr>Rijen frees</vt:lpstr>
      <vt:lpstr>PowerPoint-presentatie</vt:lpstr>
      <vt:lpstr>PowerPoint-presentatie</vt:lpstr>
      <vt:lpstr>PowerPoint-presentatie</vt:lpstr>
      <vt:lpstr> </vt:lpstr>
      <vt:lpstr> </vt:lpstr>
      <vt:lpstr>PowerPoint-presentatie</vt:lpstr>
      <vt:lpstr> </vt:lpstr>
      <vt:lpstr> </vt:lpstr>
      <vt:lpstr>PowerPoint-presentatie</vt:lpstr>
      <vt:lpstr>PowerPoint-presentatie</vt:lpstr>
      <vt:lpstr>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157</cp:revision>
  <cp:lastPrinted>2015-09-16T11:22:19Z</cp:lastPrinted>
  <dcterms:created xsi:type="dcterms:W3CDTF">2013-11-15T15:05:42Z</dcterms:created>
  <dcterms:modified xsi:type="dcterms:W3CDTF">2019-11-05T15:36:33Z</dcterms:modified>
</cp:coreProperties>
</file>